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6" r:id="rId8"/>
    <p:sldId id="263" r:id="rId9"/>
    <p:sldId id="287" r:id="rId10"/>
    <p:sldId id="264" r:id="rId11"/>
    <p:sldId id="288" r:id="rId12"/>
    <p:sldId id="265" r:id="rId13"/>
    <p:sldId id="289" r:id="rId14"/>
    <p:sldId id="266" r:id="rId15"/>
    <p:sldId id="290" r:id="rId16"/>
    <p:sldId id="267" r:id="rId17"/>
    <p:sldId id="291" r:id="rId18"/>
    <p:sldId id="268" r:id="rId19"/>
    <p:sldId id="292" r:id="rId20"/>
    <p:sldId id="310" r:id="rId21"/>
    <p:sldId id="269" r:id="rId22"/>
    <p:sldId id="293" r:id="rId23"/>
    <p:sldId id="270" r:id="rId24"/>
    <p:sldId id="294" r:id="rId25"/>
    <p:sldId id="271" r:id="rId26"/>
    <p:sldId id="295" r:id="rId27"/>
    <p:sldId id="272" r:id="rId28"/>
    <p:sldId id="296" r:id="rId29"/>
    <p:sldId id="311" r:id="rId30"/>
    <p:sldId id="312" r:id="rId31"/>
    <p:sldId id="273" r:id="rId32"/>
    <p:sldId id="297" r:id="rId33"/>
    <p:sldId id="274" r:id="rId34"/>
    <p:sldId id="298" r:id="rId35"/>
    <p:sldId id="275" r:id="rId36"/>
    <p:sldId id="299" r:id="rId37"/>
    <p:sldId id="276" r:id="rId38"/>
    <p:sldId id="277" r:id="rId39"/>
    <p:sldId id="300" r:id="rId40"/>
    <p:sldId id="278" r:id="rId41"/>
    <p:sldId id="301" r:id="rId42"/>
    <p:sldId id="279" r:id="rId43"/>
    <p:sldId id="302" r:id="rId44"/>
    <p:sldId id="280" r:id="rId45"/>
    <p:sldId id="303" r:id="rId46"/>
    <p:sldId id="281" r:id="rId47"/>
    <p:sldId id="304" r:id="rId48"/>
    <p:sldId id="282" r:id="rId49"/>
    <p:sldId id="305" r:id="rId50"/>
    <p:sldId id="283" r:id="rId51"/>
    <p:sldId id="306" r:id="rId52"/>
    <p:sldId id="314" r:id="rId53"/>
    <p:sldId id="284" r:id="rId54"/>
    <p:sldId id="307" r:id="rId55"/>
    <p:sldId id="308" r:id="rId56"/>
    <p:sldId id="309" r:id="rId57"/>
    <p:sldId id="285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26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75C7-385E-317C-73FE-41A69C30A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D16C9-495C-5D29-81AB-AA3BF76F0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9774-7521-DE8D-1FF7-649067FC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96AF7-41A3-2D6A-AF0A-D068D05B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30B07-7872-9754-9EFE-0AB336FD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A109-5B09-0E19-E299-7C66D2B2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31C3-436A-9352-147C-B94F4CD3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D98A-22BF-D474-3ECF-A3D0FD31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BF0F8-D8F8-6238-D1B2-114ABEA7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C217-34CA-6223-6822-8C20DAB3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5B0A8-189E-99B1-6D57-CDAA084F9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3FC6D-1973-38A2-0691-0EBB631B9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33978-4DE9-D778-8DDD-8428A3A1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E9756-081A-4D27-F64B-0352CDE6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5A0EA-AE62-15F8-BE3C-A0531456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639-3FE2-DCD7-95FA-3C830AC3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20D-4815-5229-62B4-A17EE39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D554-ADF3-904E-248C-02DAA085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0684B-B60A-2996-82DF-023BF54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84E37-FAB9-C40C-C129-B80F0491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0D3B-8000-5D49-7737-62FF9E12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DA9C-DDC9-EBAF-3537-DAA0CA4C3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539C9-E4A7-4023-7352-41583F92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C7600-E8FD-440A-60C5-824D31D2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6FCB-488E-881B-B232-0F5857E2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8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B4F-D45F-7EBC-59A2-15F10CCB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C319-EEDC-E68B-87D5-28E1E0881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90E09-0279-1F21-C2C6-B2F71CE7E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DE12C-E234-D66E-FD76-E6F54048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D6AA2-D49F-DDD0-EA53-3C848277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61739-7CFC-1C21-5AFF-8A273636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8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03-A12C-1E8F-F292-76D03205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4F86D-26AF-CA83-8A1B-6AAF438D6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02C18-F29F-45B7-2098-4D4E9A2F1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4CB85-16E5-3ACB-A2B8-4590FDA30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63791-CF8A-25D8-3762-5706249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3B8760-C2E1-5EFC-AA60-8C15A10C5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35536-FDEC-661E-7188-063DC969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83253-3E06-4A69-8134-16D81FD2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0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2A22-3810-383B-5BBE-6E6337A1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BBDFF-2BB4-37E6-253E-6AAD4AFA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8FC8C-544A-0691-6DB4-E6B57C64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548-A254-E65E-EFDF-12CCFCA4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4367C-B005-98DE-2703-48087887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C3633-4A9D-2AE3-1D8E-4DF3A8F4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7625-264F-B505-87D7-EA88DD91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31A-B70A-3758-2E15-9B54AF9D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5B67-EA04-71FB-B2A4-0663D4119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CE636-A51F-B113-AB24-7B7105728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67AC9-C91B-FDEC-B628-C20053F1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12991-C24A-1033-702B-38B5CF1E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BA741-82DD-8E6C-44FD-BE2790B1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A7D6-69F6-5868-7A8D-332BC38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651FD-126B-3EEB-F257-78FE65212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D4190-03E7-6D84-D0CF-59530AC84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4353E-EEDE-454C-A313-4F1E8334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4FFC-1DF1-9F41-A953-706350DC4D0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F6F01-252B-8927-E6C8-4A34AE4B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72D8-8E13-6451-8048-8922722D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8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BBB41-227D-CB91-A8DF-746008F6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7EB17-EA53-16BA-F9D1-A3DC6051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6011A-AF92-E462-91C2-568F889D2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74FFC-1DF1-9F41-A953-706350DC4D0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6F3BC-8F92-9D92-8473-9977958A6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8A49-CBE6-E863-576F-0F1A0803F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A21CF-5493-A444-8FED-2A9251DEA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9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catalog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ACA0-8ADF-31EB-6E99-9E2AF3620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Проектирование больших систем на С++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F047A-D7C1-C05A-569F-6915DF991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январь 2026</a:t>
            </a:r>
          </a:p>
          <a:p>
            <a:r>
              <a:rPr lang="ru-RU" dirty="0"/>
              <a:t>Шаблоны проектирования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4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934F-97FB-9B5D-B9ED-743CC270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0723-BF63-63CF-C66A-328E84C2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Абстрактная фабрика </a:t>
            </a:r>
            <a:r>
              <a:rPr lang="en-US" dirty="0"/>
              <a:t>/ Abstract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B9042-2BDC-6C5B-E36F-31CB98D07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972" y="1825625"/>
            <a:ext cx="42698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Семейства согласованных объектов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расширяем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Гарантирует сочетаемость объектов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Требует единообразия семейств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Трудно менять состав семейств</a:t>
            </a:r>
          </a:p>
          <a:p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D962126-9483-3BA0-FBBE-B0464D8D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022724"/>
            <a:ext cx="3771900" cy="2357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980DB-56E8-1673-3720-84B2B66D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8762"/>
            <a:ext cx="6096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6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8996E-2692-BF1C-D2B3-4E5AD8A9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8A77-5F3B-22ED-BB7B-7086B1A1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Абстрактная фабрика </a:t>
            </a:r>
            <a:r>
              <a:rPr lang="en-US" dirty="0"/>
              <a:t>/ Abstract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5A8E-021B-FE84-0CA6-1F46C751F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972" y="1825625"/>
            <a:ext cx="42698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295F9-F84A-8C80-8010-ACB2FFB1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819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0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A74B-35C3-D2F3-D241-B1E66AC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F12F-556A-A423-36CD-2FBB94BB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Строитель </a:t>
            </a:r>
            <a:r>
              <a:rPr lang="en-US" dirty="0"/>
              <a:t>/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733A-C114-DC1A-3622-877AFE948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322" y="1825625"/>
            <a:ext cx="44444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Пошаговая сборка сложного объекта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Пошаговая настройка вместо сложного конструктора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Изолированность шагов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Избыточен для простых классов</a:t>
            </a:r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60D9B878-DB7F-7DDC-3FAB-32AB114F3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23" y="3842217"/>
            <a:ext cx="3588273" cy="2242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913CF-B5E9-481F-435C-2B4544ED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96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1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3EEDD-8F84-1D11-7298-86C5F2BA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42F4-2E87-4DD3-2D47-E6CBB07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Строитель </a:t>
            </a:r>
            <a:r>
              <a:rPr lang="en-US" dirty="0"/>
              <a:t>/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D093-B9C3-94F4-3FD9-C9AEF099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322" y="1825625"/>
            <a:ext cx="44444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00D4B-1A00-52AC-5C3F-F9215B17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78" y="2079645"/>
            <a:ext cx="5207000" cy="355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E7C19-CD53-7033-C7BB-897A095E7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" y="2427790"/>
            <a:ext cx="5457180" cy="31833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603B07-FD3D-B196-E716-34820FF964EB}"/>
              </a:ext>
            </a:extLst>
          </p:cNvPr>
          <p:cNvCxnSpPr>
            <a:cxnSpLocks/>
          </p:cNvCxnSpPr>
          <p:nvPr/>
        </p:nvCxnSpPr>
        <p:spPr>
          <a:xfrm flipV="1">
            <a:off x="6138041" y="1606605"/>
            <a:ext cx="0" cy="4741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60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F124-5469-F0EE-9921-D96B9E31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572C-C587-9C59-04AF-1E6EBF56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</a:t>
            </a:r>
            <a:r>
              <a:rPr lang="en-US" dirty="0"/>
              <a:t>/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7167-2BA2-704A-BAA5-51D6AFF6D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442" y="1825625"/>
            <a:ext cx="43013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Копирование вместо создания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Нет повторной инициализации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Простые объекты легко копировать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Сложные объекты иногда трудно копировать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А некоторые вообще невозможно</a:t>
            </a:r>
          </a:p>
          <a:p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80B96091-CEB7-1483-3FC9-647942E0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2" y="4157608"/>
            <a:ext cx="358140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65425-6A9C-7F7B-1DE2-D5EED15C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537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AD1E-4ABA-D9B5-613A-E8B4C16B9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F62C-A56A-12D4-E059-8762F47B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</a:t>
            </a:r>
            <a:r>
              <a:rPr lang="en-US" dirty="0"/>
              <a:t>/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50A4-B2C4-3399-971F-18F17893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442" y="1825625"/>
            <a:ext cx="43013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F667C-D460-99AB-DEDD-175AF03B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412875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CDEF-EC9D-DEE3-7821-F5AB75ED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68A5-6C78-AC43-6614-8AB787D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/</a:t>
            </a:r>
            <a:r>
              <a:rPr lang="en-US" dirty="0"/>
              <a:t> 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A967-24F2-FD13-6230-2121CCB11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0" y="1825625"/>
            <a:ext cx="46271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Подружить несовместимые интерфейсы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Переиспользование кода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Обратная совместимость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Дополнительная сущность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Могут быть сложными</a:t>
            </a:r>
            <a:endParaRPr lang="en-US" sz="1800" dirty="0"/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FBD8F8E7-C593-CA1C-FEA3-83D341B6B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84" y="3783807"/>
            <a:ext cx="3829050" cy="2393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F6923-761C-A4E2-254D-F68D2B85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194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3C07-20A3-5855-AF7B-13E7DDC4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B660-3C81-3104-56A5-3671B33D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/</a:t>
            </a:r>
            <a:r>
              <a:rPr lang="en-US" dirty="0"/>
              <a:t> 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181-3CD2-6A0D-D339-D7E909BD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0" y="1825625"/>
            <a:ext cx="46271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B027D-FB42-06BC-82A5-761DC278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969294"/>
            <a:ext cx="736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D38C-A783-C555-18A9-CF67C84C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F50C-8652-4725-6EFF-8B07B4E6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Мост </a:t>
            </a:r>
            <a:r>
              <a:rPr lang="en-US" dirty="0"/>
              <a:t>/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8D6C-BE5A-314F-F1BD-9E0AC58E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800" y="1825625"/>
            <a:ext cx="33019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Отделить абстракцию от реализации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Проще расширять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Скрывает реализацию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Дополнительная сущность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E7AD6-C9C7-C00E-6D69-26FAD06C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213600" cy="4610100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100F0F3-0E0B-22A2-2FF1-F3088E175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00" y="4159250"/>
            <a:ext cx="344424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951D2-47FB-0901-3A0E-08048B1B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21B3-36B2-4248-1563-A58A96A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Мост </a:t>
            </a:r>
            <a:r>
              <a:rPr lang="en-US" dirty="0"/>
              <a:t>/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1B0E-5098-FBCB-1406-1996AD72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800" y="1825625"/>
            <a:ext cx="33019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CCF64-E8DA-32A0-C77B-18E64EC7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79" y="1690688"/>
            <a:ext cx="6493641" cy="487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B9CE-78B4-38CD-E2B4-B6EB32EB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7910-C3CC-C0C2-FF51-C1BE1E6C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Шаблоны проектирования </a:t>
            </a:r>
            <a:r>
              <a:rPr lang="ru-RU" dirty="0"/>
              <a:t>— это формализованные, проверенные временем способы решения часто встречающихся архитектурных задач при разработке программных систем. Они описывают не конкретный код, а структуру взаимодействия классов и объектов, обеспечивающую гибкость, расширяемость и повторное использование решений.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1D71D-5265-7B46-440F-507D40FF07E1}"/>
              </a:ext>
            </a:extLst>
          </p:cNvPr>
          <p:cNvSpPr txBox="1"/>
          <p:nvPr/>
        </p:nvSpPr>
        <p:spPr>
          <a:xfrm>
            <a:off x="2343807" y="5044966"/>
            <a:ext cx="750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i="1" dirty="0"/>
              <a:t>“Design patterns are not about code reuse, they are about experience reuse.”</a:t>
            </a:r>
            <a:br>
              <a:rPr lang="en-US" altLang="en-US" dirty="0"/>
            </a:br>
            <a:r>
              <a:rPr lang="en-US" altLang="en-US" dirty="0"/>
              <a:t>— </a:t>
            </a:r>
            <a:r>
              <a:rPr lang="ru-RU" altLang="en-US" b="1" dirty="0"/>
              <a:t>Эрих Гамма</a:t>
            </a:r>
            <a:r>
              <a:rPr lang="en-US" altLang="en-US" dirty="0"/>
              <a:t>, </a:t>
            </a:r>
            <a:r>
              <a:rPr lang="ru-RU" altLang="en-US" dirty="0"/>
              <a:t>Банда четырёх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ED2735E2-67A0-0CED-839F-E7E46D7B8556}"/>
              </a:ext>
            </a:extLst>
          </p:cNvPr>
          <p:cNvSpPr/>
          <p:nvPr/>
        </p:nvSpPr>
        <p:spPr>
          <a:xfrm>
            <a:off x="2259724" y="5023156"/>
            <a:ext cx="84083" cy="76197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84AB98D0-9841-1B8A-DFF7-5E4CDACEBC8C}"/>
              </a:ext>
            </a:extLst>
          </p:cNvPr>
          <p:cNvSpPr/>
          <p:nvPr/>
        </p:nvSpPr>
        <p:spPr>
          <a:xfrm>
            <a:off x="2259724" y="4981114"/>
            <a:ext cx="84083" cy="76197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63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3E38-F615-918C-2618-0BE13101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0333-2E89-DDDC-05A0-79C9FA6A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Мост </a:t>
            </a:r>
            <a:r>
              <a:rPr lang="en-US" dirty="0"/>
              <a:t>/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9F1DB-CC6E-E305-B7F0-921F8B9C1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800" y="1825625"/>
            <a:ext cx="33019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53244-5EDC-5B31-E464-4706A860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588294"/>
            <a:ext cx="711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E597-8CE3-FB01-666D-378E3354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0957-0453-5D98-465A-1AE804F2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Композит </a:t>
            </a:r>
            <a:r>
              <a:rPr lang="en-US" dirty="0"/>
              <a:t>/ Composite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7235-D6F4-E5D6-AB44-87EC82B1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6" y="1825625"/>
            <a:ext cx="4742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Дерево “часть–целое” с одинаковым интерфейсом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обрабатывать множество объектов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Упрощает архитектуру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Слишком общий интерфейс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Сложно ограничить допустимые комбинации</a:t>
            </a:r>
          </a:p>
          <a:p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84DDF92F-F957-E0DE-B842-5CB4EA88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54" y="4175125"/>
            <a:ext cx="3708400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97331-118C-36C1-D1B2-79FA5EEF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0198"/>
            <a:ext cx="5105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0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1F50-331A-57C7-F17E-11DBB3DBB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482FB-94CF-7489-751B-FCEDD0EC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Композит </a:t>
            </a:r>
            <a:r>
              <a:rPr lang="en-US" dirty="0"/>
              <a:t>/ Composite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3D4E-35C6-841D-5BEA-DB088F356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6" y="1825625"/>
            <a:ext cx="4742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78910-C647-AD3B-CD18-299C549A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45" y="1336237"/>
            <a:ext cx="4125310" cy="51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8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BEF76-643D-CE47-DCFA-4351553B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0407-7D73-91CF-1F1D-0337578E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 /</a:t>
            </a:r>
            <a:r>
              <a:rPr lang="en-US" dirty="0"/>
              <a:t>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7CDFD-B3DD-5013-6BD6-58F77A63A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34" y="1825625"/>
            <a:ext cx="45115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Навешивать поведение без наследования базы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Большая гибкость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Декомпозиция классов :)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Трудно конфигурировать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Декомпозиция классов :(</a:t>
            </a:r>
            <a:endParaRPr lang="en-US" sz="1800" dirty="0"/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E1B97C3B-4D08-3CF0-4DB8-8E05291C9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16" y="4105275"/>
            <a:ext cx="3530600" cy="220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903D-7C10-3E0A-04D0-C0C9537FC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9182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316A-700D-7D36-3294-EF9C027E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9DC3-14B8-8629-961F-8E722568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 /</a:t>
            </a:r>
            <a:r>
              <a:rPr lang="en-US" dirty="0"/>
              <a:t>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7437-AEC4-26EE-05E9-213BEF9E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34" y="1825625"/>
            <a:ext cx="45115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0AB9A-8739-A5BE-02D9-AF00BDFF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979" y="1447855"/>
            <a:ext cx="4714041" cy="51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1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9498-9959-C76F-9833-EA1F0998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171B-BD41-2F4F-C7E6-C75DF3E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Фасад </a:t>
            </a:r>
            <a:r>
              <a:rPr lang="en-US" dirty="0"/>
              <a:t>/ Facade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3184-8B07-9811-6F5A-D0D691470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848" y="1825625"/>
            <a:ext cx="43959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Единое окно к сложной подсистеме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Сокрытие сложностей</a:t>
            </a:r>
            <a:r>
              <a:rPr lang="en-US" sz="1800" dirty="0"/>
              <a:t> </a:t>
            </a:r>
            <a:r>
              <a:rPr lang="ru-RU" sz="1800" dirty="0"/>
              <a:t>интерфейса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Снижение зависимостей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Избыточная ответственность</a:t>
            </a:r>
          </a:p>
          <a:p>
            <a:endParaRPr lang="en-US" sz="1800" dirty="0"/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44A9EE5D-A85D-D9BF-ED29-D403642A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00" y="3690883"/>
            <a:ext cx="3826377" cy="239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4753D-A133-9C4C-1CE0-F26079DC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9894"/>
            <a:ext cx="6007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247C-F1DD-E7F5-DD1C-9FEB45F6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604D-6428-4E90-42E8-669C117C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Фасад </a:t>
            </a:r>
            <a:r>
              <a:rPr lang="en-US" dirty="0"/>
              <a:t>/ Facade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233AD-C375-A8CA-A942-614B6741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848" y="1825625"/>
            <a:ext cx="43959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DE355-3446-5004-C723-FB3F7A52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588294"/>
            <a:ext cx="711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70B1-8F2F-B122-3C4D-4179EA33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7433-D304-4923-6DAE-C4CF3D8E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Легковес </a:t>
            </a:r>
            <a:r>
              <a:rPr lang="en-US" dirty="0"/>
              <a:t>/ Flyweight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71FE-26B8-CA0D-278C-159B60CC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2" y="1825625"/>
            <a:ext cx="4290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Много мелких объектов, разделяем общие данные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Экономия памяти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Прозрачно для пользователя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Усложняет код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Дополнительные вычисления</a:t>
            </a:r>
          </a:p>
          <a:p>
            <a:endParaRPr lang="en-US" sz="20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10264F45-6088-2E67-6A01-FE9A0E27A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93" y="4001294"/>
            <a:ext cx="3803650" cy="237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59804-CA5B-9322-FF7C-DD596E96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019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6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5836-3228-969F-6553-5E945B468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5CA0-7705-0F35-0C59-6A2FC650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Легковес </a:t>
            </a:r>
            <a:r>
              <a:rPr lang="en-US" dirty="0"/>
              <a:t>/ Flyweight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74B3-D5D4-6897-F01D-F18CA5EB3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2" y="1825625"/>
            <a:ext cx="4290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604AB-A2F7-F0C6-1006-E096AD2E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70367"/>
            <a:ext cx="7772400" cy="30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BC821-E502-8028-43FB-BA3E2A4D1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B90D-D4A1-E700-6AC2-E11669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Легковес </a:t>
            </a:r>
            <a:r>
              <a:rPr lang="en-US" dirty="0"/>
              <a:t>/ Flyweight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95BB-5961-DA5E-9011-328E5129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2" y="1825625"/>
            <a:ext cx="4290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E9C9E-CBC1-2992-CBF0-B430F3C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94" y="1310645"/>
            <a:ext cx="4074411" cy="53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72EB-E6A9-2850-299C-992F20DB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они нужны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A37F-B162-AB3A-B106-094BBB0A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ru-RU" sz="2400" b="1" dirty="0"/>
              <a:t>Повторное использование архитектурных решений</a:t>
            </a:r>
            <a:br>
              <a:rPr lang="ru-RU" sz="2400" dirty="0"/>
            </a:br>
            <a:r>
              <a:rPr lang="ru-RU" sz="2400" dirty="0"/>
              <a:t>Паттерны позволяют применять проверенные подходы к типовым задачам (например, управление состояниями, уведомление зависимых объектов, создание семейств объектов).</a:t>
            </a:r>
          </a:p>
          <a:p>
            <a:pPr marL="285750" indent="-285750">
              <a:buFontTx/>
              <a:buChar char="-"/>
            </a:pPr>
            <a:r>
              <a:rPr lang="ru-RU" sz="2400" b="1" dirty="0"/>
              <a:t>Снижение связности и повышение сопряжённости компонентов</a:t>
            </a:r>
            <a:br>
              <a:rPr lang="ru-RU" sz="2400" dirty="0"/>
            </a:br>
            <a:r>
              <a:rPr lang="ru-RU" sz="2400" dirty="0"/>
              <a:t>Правильно выбранный шаблон помогает разделить ответственность между классами и уменьшить зависимость модулей друг от друга.</a:t>
            </a:r>
          </a:p>
          <a:p>
            <a:pPr marL="285750" indent="-285750">
              <a:buFontTx/>
              <a:buChar char="-"/>
            </a:pPr>
            <a:r>
              <a:rPr lang="ru-RU" sz="2400" b="1" dirty="0"/>
              <a:t>Повышение гибкости системы</a:t>
            </a:r>
            <a:br>
              <a:rPr lang="ru-RU" sz="2400" dirty="0"/>
            </a:br>
            <a:r>
              <a:rPr lang="ru-RU" sz="2400" dirty="0"/>
              <a:t>При использовании шаблонов становится проще добавлять новые типы объектов, алгоритмы или поведения без изменения существующего кода.</a:t>
            </a:r>
          </a:p>
          <a:p>
            <a:pPr marL="285750" indent="-285750">
              <a:buFontTx/>
              <a:buChar char="-"/>
            </a:pPr>
            <a:r>
              <a:rPr lang="ru-RU" sz="2400" b="1" dirty="0"/>
              <a:t>Формирование общего профессионального языка</a:t>
            </a:r>
            <a:br>
              <a:rPr lang="ru-RU" sz="2400" dirty="0"/>
            </a:br>
            <a:r>
              <a:rPr lang="ru-RU" sz="2400" dirty="0"/>
              <a:t>Названия шаблонов служат терминологическими ярлыками: упоминание “</a:t>
            </a:r>
            <a:r>
              <a:rPr lang="en-US" sz="2400" dirty="0"/>
              <a:t>Observer”, “Strategy” </a:t>
            </a:r>
            <a:r>
              <a:rPr lang="ru-RU" sz="2400" dirty="0"/>
              <a:t>или “</a:t>
            </a:r>
            <a:r>
              <a:rPr lang="en-US" sz="2400" dirty="0"/>
              <a:t>Factory” </a:t>
            </a:r>
            <a:r>
              <a:rPr lang="ru-RU" sz="2400" dirty="0"/>
              <a:t>передаёт идею без необходимости объяснять структуру кода.</a:t>
            </a:r>
          </a:p>
          <a:p>
            <a:pPr marL="285750" indent="-285750">
              <a:buFontTx/>
              <a:buChar char="-"/>
            </a:pPr>
            <a:r>
              <a:rPr lang="ru-RU" sz="2400" b="1" dirty="0"/>
              <a:t>Улучшение </a:t>
            </a:r>
            <a:r>
              <a:rPr lang="ru-RU" sz="2400" b="1" dirty="0" err="1"/>
              <a:t>сопровождаемости</a:t>
            </a:r>
            <a:r>
              <a:rPr lang="ru-RU" sz="2400" b="1" dirty="0"/>
              <a:t> и тестируемости</a:t>
            </a:r>
            <a:br>
              <a:rPr lang="ru-RU" sz="2400" dirty="0"/>
            </a:br>
            <a:r>
              <a:rPr lang="ru-RU" sz="2400" dirty="0"/>
              <a:t>Явное разделение ролей объектов и зависимостей облегчает тестирование и рефакторинг.</a:t>
            </a:r>
          </a:p>
        </p:txBody>
      </p:sp>
    </p:spTree>
    <p:extLst>
      <p:ext uri="{BB962C8B-B14F-4D97-AF65-F5344CB8AC3E}">
        <p14:creationId xmlns:p14="http://schemas.microsoft.com/office/powerpoint/2010/main" val="208182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5B6C-7256-26E4-136C-D05CC781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48A6-504B-F3D4-DB66-7A19D703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Легковес </a:t>
            </a:r>
            <a:r>
              <a:rPr lang="en-US" dirty="0"/>
              <a:t>/ Flyweight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4512-62B2-3978-1654-433CE330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2" y="1825625"/>
            <a:ext cx="4290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0C085-84B7-B0B8-3ECF-31A2F0D2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3141"/>
            <a:ext cx="7772400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9B3D-68BF-9F7F-E422-3A4258D9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297A-AFFA-ACA0-76B6-EB1D86AE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Заместитель </a:t>
            </a:r>
            <a:r>
              <a:rPr lang="en-US" dirty="0"/>
              <a:t>/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B2EA7-2144-16CE-F695-99C7BBB3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116" y="1825625"/>
            <a:ext cx="41226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Контролировать доступ/лениво загружать/кэшировать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Прозрачно для пользователя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изменять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Дополнительная сущность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3BA21424-D286-81D6-F2D3-9F01B6A3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77" y="4051300"/>
            <a:ext cx="3616960" cy="22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9DE69-66CB-7527-0ADC-3E18FBAE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7644"/>
            <a:ext cx="6375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9E863-1F38-E8D0-9ED8-2CC7586E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DA03-107B-CDA7-0647-63C8EA15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Заместитель </a:t>
            </a:r>
            <a:r>
              <a:rPr lang="en-US" dirty="0"/>
              <a:t>/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D6E8D-0291-9729-B1E9-ACDF73E97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116" y="1825625"/>
            <a:ext cx="41226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7231A-0B33-CF4E-9160-2B44A69A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1651794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6B7B-10B9-1895-B36F-784A6DAE6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77F1-5CD1-8C30-709A-584D95A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Цепочка ответственности </a:t>
            </a:r>
            <a:r>
              <a:rPr lang="en-US" dirty="0"/>
              <a:t>/ </a:t>
            </a:r>
            <a:br>
              <a:rPr lang="ru-RU" dirty="0"/>
            </a:br>
            <a:r>
              <a:rPr lang="en-US" dirty="0"/>
              <a:t>Chain of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BB72-A033-8E4A-8E0D-5AEDBBAC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Последовательность обработчиков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расширять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Разделение ответственности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Сложно настраивать</a:t>
            </a:r>
          </a:p>
          <a:p>
            <a:endParaRPr lang="en-US" sz="20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1EE1AC75-328B-DD5B-7698-1AF666890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5" y="3902869"/>
            <a:ext cx="3638550" cy="2274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4ABEA-7276-6B13-264B-53E7EC8E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4369"/>
            <a:ext cx="6210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50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1CA75-3703-F5B5-4B1A-A744620D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C404-CC08-6B88-C7CC-D55CFB79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Цепочка ответственности </a:t>
            </a:r>
            <a:r>
              <a:rPr lang="en-US" dirty="0"/>
              <a:t>/ </a:t>
            </a:r>
            <a:br>
              <a:rPr lang="ru-RU" dirty="0"/>
            </a:br>
            <a:r>
              <a:rPr lang="en-US" dirty="0"/>
              <a:t>Chain of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F5EA9-F83B-9CC6-4BB6-13DC0EA00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64C0C-5049-CFFF-4797-36A9CD0E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96" y="1825625"/>
            <a:ext cx="445080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8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8739-5901-D880-AAB2-AFB20CED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D0B6-0D8D-18D1-941D-BAE9878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/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CCAB-719F-6195-6DAA-0DE21BB5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456" y="1825625"/>
            <a:ext cx="47953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Инкапсулировать действия, </a:t>
            </a:r>
            <a:r>
              <a:rPr lang="en-US" sz="1800" dirty="0"/>
              <a:t>Undo/Redo</a:t>
            </a:r>
            <a:endParaRPr lang="ru-RU" sz="1800" dirty="0"/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Принцип открытости-закрытости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История, отмена операций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Дополнительные сущности</a:t>
            </a:r>
          </a:p>
          <a:p>
            <a:endParaRPr lang="en-US" sz="2000" dirty="0"/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AA459AA9-4A72-30DF-BDE2-E70580AF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82" y="4001294"/>
            <a:ext cx="3392043" cy="2120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8A9F30-92EA-A59D-B5EE-67AD2727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9894"/>
            <a:ext cx="5105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0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1B11-F778-F8BB-60EC-77820566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10A4-2CEE-73D0-02AA-25B50573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/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79C2-817A-2881-4EF4-123A08D73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456" y="1825625"/>
            <a:ext cx="47953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09FFB-48A4-086C-9E99-DEA4BE81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1282261"/>
            <a:ext cx="5801710" cy="54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5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ACE92-76A6-9C3A-9571-D11127ED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91F-46A8-EFD5-D191-A66916EA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Интерпретатор </a:t>
            </a:r>
            <a:r>
              <a:rPr lang="en-US" dirty="0"/>
              <a:t>/ 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11478-ABC9-5CAD-B09A-A4238FBF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900" y="1825625"/>
            <a:ext cx="40258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Маленький язык/грамматика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2000" dirty="0"/>
              <a:t>Грамматику легко расширять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2000" dirty="0"/>
              <a:t>Много классов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2000" dirty="0"/>
              <a:t>Сложно менять интерпретацию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5414A-6991-3029-F378-3A77F43E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89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DF87-BE90-29C3-8B79-4353BA3E5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8197-942E-74D6-0616-B24DA971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 </a:t>
            </a:r>
            <a:r>
              <a:rPr lang="en-US" dirty="0"/>
              <a:t>/ Iterator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898E-0260-D044-8765-D1E1E90C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Последовательный обход без раскрытия структуры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Разные виды обхода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Упрощает пользование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Бывает сложно реализовать</a:t>
            </a:r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6D886718-B29E-5B9D-4935-3FDDA06EE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4" y="3894932"/>
            <a:ext cx="3651250" cy="2282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BBDB4-4078-81AC-C509-1258D056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133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711D-9186-D7A3-A9E4-FAB555530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039-F28E-127C-B6E4-D39AB962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 </a:t>
            </a:r>
            <a:r>
              <a:rPr lang="en-US" dirty="0"/>
              <a:t>/ Iterator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5176-AE5B-0D71-0337-FC73760C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0FD69-49DF-F19E-88E6-BFC53485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30" y="1439916"/>
            <a:ext cx="5725939" cy="51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1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6AE-5434-A65E-2387-05FFAB49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применять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A98F-2972-9728-8720-2734E08E0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При наличии повторяющейся архитектурной задачи</a:t>
            </a:r>
            <a:br>
              <a:rPr lang="ru-RU" b="1" dirty="0"/>
            </a:br>
            <a:r>
              <a:rPr lang="ru-RU" dirty="0"/>
              <a:t>Если аналогичная структура (например, механизм уведомлений или создание объектов по типу) возникает в разных частях проекта, применение шаблона делает решение единообразным.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Когда требуется расширяемость без изменения существующего кода</a:t>
            </a:r>
            <a:br>
              <a:rPr lang="ru-RU" b="1" dirty="0"/>
            </a:br>
            <a:r>
              <a:rPr lang="ru-RU" dirty="0"/>
              <a:t>Например, добавление новых алгоритмов, форматов, интерфейсов или состояний должно происходить без модификации уже работающих компонентов.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При проектировании систем с чётким разделением ответственности</a:t>
            </a:r>
            <a:br>
              <a:rPr lang="ru-RU" b="1" dirty="0"/>
            </a:br>
            <a:r>
              <a:rPr lang="ru-RU" dirty="0"/>
              <a:t>Паттерны позволяют выделить уровни абстракции (интерфейсы, фабрики, контексты, стратегии) и формализовать взаимодействие между ними.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При работе в команде и передаче решений</a:t>
            </a:r>
            <a:br>
              <a:rPr lang="ru-RU" b="1" dirty="0"/>
            </a:br>
            <a:r>
              <a:rPr lang="ru-RU" dirty="0"/>
              <a:t>Использование известных паттернов делает архитектуру понятной для других разработчиков и снижает риск ошибок при сопровождении.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44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7529-1DE7-3245-3FDC-FA1926A4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43ED-8153-1E80-EFDF-0427C831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Посредник </a:t>
            </a:r>
            <a:r>
              <a:rPr lang="en-US" dirty="0"/>
              <a:t>/ Mediator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95238-9DC7-68A0-9998-8EBC9C71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4944"/>
            <a:ext cx="7200900" cy="5092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3447-B1DC-2E67-767C-89F559E7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995" y="1825625"/>
            <a:ext cx="36678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Координация взаимодействий через центральный узел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Настройка через посредника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Уменьшает связность классов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Посредник становится тяжелым</a:t>
            </a:r>
          </a:p>
          <a:p>
            <a:endParaRPr lang="en-US" sz="20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F0BD07DA-C29A-C846-4CB1-DF2ADFD3A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96" y="4001294"/>
            <a:ext cx="3856990" cy="24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65A5A-70CB-4E11-B6CF-08AE4A9F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6DA5-8112-361C-AE13-A5759176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Посредник </a:t>
            </a:r>
            <a:r>
              <a:rPr lang="en-US" dirty="0"/>
              <a:t>/ Mediator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E16B-22DB-34D0-2CD2-5BE3E532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995" y="1825625"/>
            <a:ext cx="36678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82748-10AF-4B6F-DB01-247BD71B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85" y="1690688"/>
            <a:ext cx="5822030" cy="46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27385-E8B3-AF41-6BC6-2C48E8BD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35A5-34D4-9343-93F2-66C3A8EC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Хранитель </a:t>
            </a:r>
            <a:r>
              <a:rPr lang="en-US" dirty="0"/>
              <a:t>/ Memento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F811-983C-F3D0-4907-3ED575AA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3" y="1825625"/>
            <a:ext cx="42593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Сохранять/восстанавливать состояние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Не нарушает инкапсуляции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расширять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Нужно поддерживать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Бывает сложно реализовать</a:t>
            </a:r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C065E1D-9050-DA68-7F5F-70943F1A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50" y="4001294"/>
            <a:ext cx="3450381" cy="2156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06ED5-2C34-65A6-8CC2-8933019E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134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8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41F17-917A-D049-D79A-6FA2C8E73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0B7-06BC-31C0-9485-A2CA4A38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Хранитель </a:t>
            </a:r>
            <a:r>
              <a:rPr lang="en-US" dirty="0"/>
              <a:t>/ Memento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1B76-9D34-3848-44E3-63E22F2A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3" y="1825625"/>
            <a:ext cx="42593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967F-A435-7325-8D89-497FB5FD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032794"/>
            <a:ext cx="7366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68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7F438-0126-4CE0-F8B9-1C8A099E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9493-DA14-792A-E5EE-A21B2CF1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Наблюдатель </a:t>
            </a:r>
            <a:r>
              <a:rPr lang="en-US" dirty="0"/>
              <a:t>/ 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76FD-2921-B0BC-DC24-942229997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683" y="1825625"/>
            <a:ext cx="4564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Реакция подписчиков на изменения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Снижение зависимостей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Расширяемость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Иногда сложно настраивать</a:t>
            </a:r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75B7A45D-84D5-2AA7-CD49-E0A2D184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1" y="3822618"/>
            <a:ext cx="3646170" cy="227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A08A9-A21C-7245-5B17-54FD44A7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4" y="1825625"/>
            <a:ext cx="5283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2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FA2B-964D-87B5-7BBA-B7DD9C0C5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B85-6CF7-925C-6A7B-2C65E125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Наблюдатель </a:t>
            </a:r>
            <a:r>
              <a:rPr lang="en-US" dirty="0"/>
              <a:t>/ 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EFC1-3467-D818-202B-521E2762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683" y="1825625"/>
            <a:ext cx="4564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42F98-D5B3-AE39-5294-06CE5548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032794"/>
            <a:ext cx="774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6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B06A-5213-4D45-79D4-002DC7B3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6CC1-F646-1476-4E49-4373A62E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/ State</a:t>
            </a:r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0984471B-8E7C-E23D-9C77-4F9F8934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155413"/>
            <a:ext cx="3450379" cy="21564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F160-D3B9-7157-B4D5-C1340E72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1825625"/>
            <a:ext cx="3657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Поведение меняется по состояниям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Разделение ответственности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Расширяемость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Много состояний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Похожие состояния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70C2B-4476-E493-1CD9-E06B8F7A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4801"/>
            <a:ext cx="6858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5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898B-06C2-56BC-E91A-85451B62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230D-134B-34D2-7399-45657608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/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7393-8AC0-B632-4D9E-B416DE4C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1825625"/>
            <a:ext cx="3657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ABD9D-49BF-9D8D-560B-C4865C2B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97794"/>
            <a:ext cx="6858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3A4F-B1E0-8070-CB39-FFD9AF9C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7C6-432B-E938-8CF9-A41D42FB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</a:t>
            </a:r>
            <a:r>
              <a:rPr lang="en-US" dirty="0"/>
              <a:t>/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6E5-6230-5ADC-4700-3569B49A9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966" y="1825625"/>
            <a:ext cx="47848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Взаимозаменяемые алгоритмы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Изменение алгоритмов на лету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расширять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Общий интерфейс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Пользователю нужно выбирать</a:t>
            </a:r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3306F27D-568C-C691-063C-915FFA42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66" y="3964674"/>
            <a:ext cx="3539662" cy="2212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52ECA-8453-D650-BFF5-05EC44CF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384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6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E39A9-74DB-0F9A-6513-D2C2C34C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704F-754C-F5CD-8B4E-87EC306E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</a:t>
            </a:r>
            <a:r>
              <a:rPr lang="en-US" dirty="0"/>
              <a:t>/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D70B8-A543-1A3B-D54E-80A31097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966" y="1825625"/>
            <a:ext cx="47848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84A14-70CE-6524-1E62-7F89AE2C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651794"/>
            <a:ext cx="5588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2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E88F-9A1D-5B5D-778C-22D9FDCE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применять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1606-500F-0A1B-025E-C65D8D53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При избыточной сложности задачи</a:t>
            </a:r>
            <a:br>
              <a:rPr lang="ru-RU" b="1" dirty="0"/>
            </a:br>
            <a:r>
              <a:rPr lang="ru-RU" dirty="0"/>
              <a:t>Использование паттерна ради самого факта его применения ведёт к “архитектурному шуму” — увеличению количества классов, интерфейсов и уровней абстракции без реальной пользы.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Если задача решается встроенными механизмами языка</a:t>
            </a:r>
            <a:br>
              <a:rPr lang="ru-RU" b="1" dirty="0"/>
            </a:br>
            <a:r>
              <a:rPr lang="ru-RU" dirty="0"/>
              <a:t>Например, в современных языках некоторые паттерны (</a:t>
            </a:r>
            <a:r>
              <a:rPr lang="ru-RU" dirty="0" err="1"/>
              <a:t>Singleton</a:t>
            </a:r>
            <a:r>
              <a:rPr lang="ru-RU" dirty="0"/>
              <a:t>, </a:t>
            </a:r>
            <a:r>
              <a:rPr lang="ru-RU" dirty="0" err="1"/>
              <a:t>Iterator</a:t>
            </a:r>
            <a:r>
              <a:rPr lang="ru-RU" dirty="0"/>
              <a:t>, Observer) частично реализованы на уровне синтаксиса или стандартных библиотек.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Когда система мала или одноразова</a:t>
            </a:r>
            <a:br>
              <a:rPr lang="ru-RU" b="1" dirty="0"/>
            </a:br>
            <a:r>
              <a:rPr lang="ru-RU" dirty="0"/>
              <a:t>Для коротких скриптов, исследовательских прототипов и вспомогательных утилит сложная архитектура не оправдана.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ru-RU" b="1" dirty="0"/>
              <a:t>Если паттерн ухудшает читаемость</a:t>
            </a:r>
            <a:br>
              <a:rPr lang="ru-RU" b="1" dirty="0"/>
            </a:br>
            <a:r>
              <a:rPr lang="ru-RU" dirty="0"/>
              <a:t>Применение шаблона оправдано только тогда, когда его структура делает систему проще в долгосрочной перспективе.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59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0BD4-07AB-C066-10FE-4AA62FC8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7106-559F-B11D-31C8-8E01B53E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Шаблонный метод </a:t>
            </a:r>
            <a:r>
              <a:rPr lang="en-US" dirty="0"/>
              <a:t>/ Template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D381-C55B-3DB9-BCF3-1B6A4E71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570" y="1825625"/>
            <a:ext cx="61402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Фиксированный каркас алгоритма с вариативными шагами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Разделение обязанностей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Переиспользование кода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Сложно расширять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Производительность</a:t>
            </a:r>
            <a:endParaRPr lang="en-US" sz="2000" dirty="0"/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8038E3BB-1A3A-5DB9-DF1E-1F70FCDE1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28" y="4237830"/>
            <a:ext cx="3318512" cy="2074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44DB0-3975-7043-BAF9-0B11620C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619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8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9A56-D248-51C6-B45A-9598AAC5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E399-734B-2623-F200-2D32991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Шаблонный метод </a:t>
            </a:r>
            <a:r>
              <a:rPr lang="en-US" dirty="0"/>
              <a:t>/ Template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4213-C356-A894-08FB-E22C4D94B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570" y="1825625"/>
            <a:ext cx="61402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328F-373F-75B7-B86B-6B46997A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20" y="1605480"/>
            <a:ext cx="6587359" cy="48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FA61-C0C3-0F2D-3E6B-90147B58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E219-6C42-CBBF-37E3-9218040F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Шаблонный метод </a:t>
            </a:r>
            <a:r>
              <a:rPr lang="en-US" dirty="0"/>
              <a:t>/ Template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EA3A3-74D9-8FA6-4BBD-04EB3554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570" y="1825625"/>
            <a:ext cx="61402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5065F-0C23-A6F0-771A-21886B02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588294"/>
            <a:ext cx="431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6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93818-5F2A-5E2E-25CE-2FADF7D9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9C5D-CC3D-F4CC-2817-EAE2361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</a:t>
            </a:r>
            <a:r>
              <a:rPr lang="en-US" dirty="0"/>
              <a:t>/ Visitor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A4EF-C417-19F4-4CD4-F46A9AC68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683" y="1825625"/>
            <a:ext cx="4564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Новые операции над объектной структурой без изменения самих классов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Расширяемость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Разделение ответственности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Нарушает инкапсуляцию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Новые типы объектов</a:t>
            </a:r>
            <a:endParaRPr lang="en-US" sz="1800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24B745B-CA22-9E8F-FFCF-2C6127B4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10" y="4124325"/>
            <a:ext cx="3789680" cy="236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C4BED-3CA4-E2D9-567A-59E62B46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6844"/>
            <a:ext cx="5829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2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9834-D0F5-7B16-450F-4A33704D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B288-2A52-F71B-3A39-66A9D85B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</a:t>
            </a:r>
            <a:r>
              <a:rPr lang="en-US" dirty="0"/>
              <a:t>/ Visitor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61ACF-F25C-D675-3B19-722C3D14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683" y="1825625"/>
            <a:ext cx="4564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CF97F-F03A-132E-72C7-D4D69F0E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35" y="1417419"/>
            <a:ext cx="497593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3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DCEA9-5FC1-6A1F-07BD-1F81E86BB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25B0-4B5E-1DF9-EA41-C3EE3F8A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другие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A034-94B5-555B-425B-C0FD40A7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MVC</a:t>
            </a:r>
            <a:br>
              <a:rPr lang="ru-RU" sz="2400" dirty="0"/>
            </a:br>
            <a:r>
              <a:rPr lang="ru-RU" sz="2400" dirty="0"/>
              <a:t>Разделение: </a:t>
            </a:r>
            <a:r>
              <a:rPr lang="en-US" sz="2400" dirty="0"/>
              <a:t>Model (</a:t>
            </a:r>
            <a:r>
              <a:rPr lang="ru-RU" sz="2400" dirty="0"/>
              <a:t>данные), </a:t>
            </a:r>
            <a:r>
              <a:rPr lang="en-US" sz="2400" dirty="0"/>
              <a:t>View (UI), Controller (</a:t>
            </a:r>
            <a:r>
              <a:rPr lang="ru-RU" sz="2400" dirty="0"/>
              <a:t>логика ввода-вывода).</a:t>
            </a:r>
          </a:p>
          <a:p>
            <a:r>
              <a:rPr lang="en-US" sz="2400" b="1" dirty="0"/>
              <a:t>Cloud/Microservice</a:t>
            </a:r>
            <a:br>
              <a:rPr lang="ru-RU" sz="2400" dirty="0"/>
            </a:br>
            <a:r>
              <a:rPr lang="ru-RU" sz="2400" dirty="0"/>
              <a:t>Система из независимых сервисов, общающихся по сети.</a:t>
            </a:r>
          </a:p>
          <a:p>
            <a:r>
              <a:rPr lang="en-US" sz="2400" b="1" dirty="0"/>
              <a:t>Hexagonal Architecture (Ports &amp; Adapters)</a:t>
            </a:r>
            <a:br>
              <a:rPr lang="ru-RU" sz="2400" dirty="0"/>
            </a:br>
            <a:r>
              <a:rPr lang="ru-RU" sz="2400" dirty="0"/>
              <a:t>Домен изолирован; взаимодействие с миром — через порты и адаптеры.</a:t>
            </a:r>
          </a:p>
          <a:p>
            <a:r>
              <a:rPr lang="en-US" sz="2400" b="1" dirty="0"/>
              <a:t>Clean Architecture</a:t>
            </a:r>
            <a:br>
              <a:rPr lang="ru-RU" sz="2400" dirty="0"/>
            </a:br>
            <a:r>
              <a:rPr lang="ru-RU" sz="2400" dirty="0"/>
              <a:t>Зависимости направлены внутрь к бизнес-правилам, инфраструктура — деталь.</a:t>
            </a:r>
          </a:p>
          <a:p>
            <a:r>
              <a:rPr lang="en-US" sz="2400" b="1" dirty="0"/>
              <a:t>Thread Pool</a:t>
            </a:r>
            <a:br>
              <a:rPr lang="ru-RU" sz="2400" dirty="0"/>
            </a:br>
            <a:r>
              <a:rPr lang="ru-RU" sz="2400" dirty="0" err="1"/>
              <a:t>Переиспользуемый</a:t>
            </a:r>
            <a:r>
              <a:rPr lang="ru-RU" sz="2400" dirty="0"/>
              <a:t> набор потоков.</a:t>
            </a:r>
            <a:endParaRPr lang="en-US" sz="2400" dirty="0"/>
          </a:p>
          <a:p>
            <a:r>
              <a:rPr lang="en-US" sz="2400" dirty="0"/>
              <a:t>…</a:t>
            </a:r>
            <a:endParaRPr lang="ru-R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2623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63BB-6016-E472-A50F-50B2A370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2454-10E2-A39C-ABAA-FAAF46BD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«анти-паттернов»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0EAD-B0FB-EE9C-B9FD-747084E3D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God Object</a:t>
            </a:r>
            <a:br>
              <a:rPr lang="ru-RU" sz="2400" dirty="0"/>
            </a:br>
            <a:r>
              <a:rPr lang="ru-RU" sz="2400" dirty="0"/>
              <a:t>Объект знает и делает слишком много.</a:t>
            </a:r>
          </a:p>
          <a:p>
            <a:r>
              <a:rPr lang="en-US" sz="2400" b="1" dirty="0"/>
              <a:t>Shotgun Surgery</a:t>
            </a:r>
            <a:br>
              <a:rPr lang="ru-RU" sz="2400" dirty="0"/>
            </a:br>
            <a:r>
              <a:rPr lang="ru-RU" sz="2400" dirty="0"/>
              <a:t>Мелкое изменение требует правок повсюду.</a:t>
            </a:r>
          </a:p>
          <a:p>
            <a:r>
              <a:rPr lang="en-US" sz="2400" b="1" dirty="0"/>
              <a:t>Chatty Service</a:t>
            </a:r>
            <a:br>
              <a:rPr lang="en-US" sz="2400" dirty="0"/>
            </a:br>
            <a:r>
              <a:rPr lang="ru-RU" sz="2400" dirty="0"/>
              <a:t>Слишком много сетевых вызовов.</a:t>
            </a:r>
          </a:p>
          <a:p>
            <a:r>
              <a:rPr lang="en-US" sz="2400" b="1" dirty="0"/>
              <a:t>Distributed Monolith</a:t>
            </a:r>
            <a:br>
              <a:rPr lang="ru-RU" sz="2400" dirty="0"/>
            </a:br>
            <a:r>
              <a:rPr lang="ru-RU" sz="2400" dirty="0"/>
              <a:t>Микросервисы, но жестко связаны.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5954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0E8E-824F-8274-5A93-D23298D0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</a:t>
            </a:r>
            <a:r>
              <a:rPr lang="en-US" dirty="0"/>
              <a:t>SOLID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1053-E002-93E0-8DFC-1AFDA957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ru-RU" sz="6200" dirty="0"/>
              <a:t>Принципы </a:t>
            </a:r>
            <a:r>
              <a:rPr lang="ru-RU" sz="6200" b="1" dirty="0"/>
              <a:t>SOLID</a:t>
            </a:r>
            <a:r>
              <a:rPr lang="ru-RU" sz="6200" dirty="0"/>
              <a:t> — это фундаментальные правила проектирования объектно-ориентированных систем. Они были сформулированы автором «Чистого кода» Робертом Мартином и служат практической основой для правильного применения шаблонов проектирования.</a:t>
            </a:r>
          </a:p>
          <a:p>
            <a:endParaRPr lang="ru-RU" sz="6200" dirty="0"/>
          </a:p>
          <a:p>
            <a:pPr marL="285750" indent="-285750">
              <a:buFontTx/>
              <a:buChar char="-"/>
            </a:pPr>
            <a:r>
              <a:rPr lang="ru-RU" sz="6200" b="1" dirty="0"/>
              <a:t>Single </a:t>
            </a:r>
            <a:r>
              <a:rPr lang="ru-RU" sz="6200" b="1" dirty="0" err="1"/>
              <a:t>Responsibility</a:t>
            </a:r>
            <a:r>
              <a:rPr lang="ru-RU" sz="6200" b="1" dirty="0"/>
              <a:t> </a:t>
            </a:r>
            <a:r>
              <a:rPr lang="ru-RU" sz="6200" b="1" dirty="0" err="1"/>
              <a:t>Principle</a:t>
            </a:r>
            <a:br>
              <a:rPr lang="ru-RU" sz="6200" b="1" dirty="0"/>
            </a:br>
            <a:r>
              <a:rPr lang="ru-RU" sz="6200" dirty="0"/>
              <a:t>Каждый класс должен иметь только одну причину для изменения</a:t>
            </a:r>
          </a:p>
          <a:p>
            <a:pPr marL="285750" indent="-285750">
              <a:buFontTx/>
              <a:buChar char="-"/>
            </a:pPr>
            <a:r>
              <a:rPr lang="ru-RU" sz="6200" b="1" dirty="0"/>
              <a:t>Open/</a:t>
            </a:r>
            <a:r>
              <a:rPr lang="ru-RU" sz="6200" b="1" dirty="0" err="1"/>
              <a:t>Closed</a:t>
            </a:r>
            <a:r>
              <a:rPr lang="ru-RU" sz="6200" b="1" dirty="0"/>
              <a:t> </a:t>
            </a:r>
            <a:r>
              <a:rPr lang="ru-RU" sz="6200" b="1" dirty="0" err="1"/>
              <a:t>Principle</a:t>
            </a:r>
            <a:br>
              <a:rPr lang="ru-RU" sz="6200" b="1" dirty="0"/>
            </a:br>
            <a:r>
              <a:rPr lang="ru-RU" sz="6200" dirty="0"/>
              <a:t>Программные сущности должны быть открыты для расширения, но закрыты для изменения</a:t>
            </a:r>
          </a:p>
          <a:p>
            <a:pPr marL="285750" indent="-285750">
              <a:buFontTx/>
              <a:buChar char="-"/>
            </a:pPr>
            <a:r>
              <a:rPr lang="ru-RU" sz="6200" b="1" dirty="0" err="1"/>
              <a:t>Liskov</a:t>
            </a:r>
            <a:r>
              <a:rPr lang="ru-RU" sz="6200" b="1" dirty="0"/>
              <a:t> </a:t>
            </a:r>
            <a:r>
              <a:rPr lang="ru-RU" sz="6200" b="1" dirty="0" err="1"/>
              <a:t>Substitution</a:t>
            </a:r>
            <a:r>
              <a:rPr lang="ru-RU" sz="6200" b="1" dirty="0"/>
              <a:t> </a:t>
            </a:r>
            <a:r>
              <a:rPr lang="ru-RU" sz="6200" b="1" dirty="0" err="1"/>
              <a:t>Principle</a:t>
            </a:r>
            <a:br>
              <a:rPr lang="ru-RU" sz="6200" b="1" dirty="0"/>
            </a:br>
            <a:r>
              <a:rPr lang="ru-RU" sz="6200" dirty="0"/>
              <a:t>Объекты подкласса должны быть взаимозаменяемы с объектами базового класса без нарушения корректности программы</a:t>
            </a:r>
          </a:p>
          <a:p>
            <a:pPr marL="285750" indent="-285750">
              <a:buFontTx/>
              <a:buChar char="-"/>
            </a:pPr>
            <a:r>
              <a:rPr lang="ru-RU" sz="6200" b="1" dirty="0"/>
              <a:t>Interface </a:t>
            </a:r>
            <a:r>
              <a:rPr lang="ru-RU" sz="6200" b="1" dirty="0" err="1"/>
              <a:t>Segregation</a:t>
            </a:r>
            <a:r>
              <a:rPr lang="ru-RU" sz="6200" b="1" dirty="0"/>
              <a:t> </a:t>
            </a:r>
            <a:r>
              <a:rPr lang="ru-RU" sz="6200" b="1" dirty="0" err="1"/>
              <a:t>Principle</a:t>
            </a:r>
            <a:br>
              <a:rPr lang="ru-RU" sz="6200" b="1" dirty="0"/>
            </a:br>
            <a:r>
              <a:rPr lang="ru-RU" sz="6200" dirty="0"/>
              <a:t>Клиенты не должны зависеть от интерфейсов, которые они не используют</a:t>
            </a:r>
          </a:p>
          <a:p>
            <a:pPr marL="285750" indent="-285750">
              <a:buFontTx/>
              <a:buChar char="-"/>
            </a:pPr>
            <a:r>
              <a:rPr lang="ru-RU" sz="6200" b="1" dirty="0" err="1"/>
              <a:t>Dependency</a:t>
            </a:r>
            <a:r>
              <a:rPr lang="ru-RU" sz="6200" b="1" dirty="0"/>
              <a:t> </a:t>
            </a:r>
            <a:r>
              <a:rPr lang="ru-RU" sz="6200" b="1" dirty="0" err="1"/>
              <a:t>Inversion</a:t>
            </a:r>
            <a:r>
              <a:rPr lang="ru-RU" sz="6200" b="1" dirty="0"/>
              <a:t> </a:t>
            </a:r>
            <a:r>
              <a:rPr lang="ru-RU" sz="6200" b="1" dirty="0" err="1"/>
              <a:t>Principle</a:t>
            </a:r>
            <a:br>
              <a:rPr lang="ru-RU" sz="6200" b="1" dirty="0"/>
            </a:br>
            <a:r>
              <a:rPr lang="ru-RU" sz="6200" dirty="0"/>
              <a:t>Мо</a:t>
            </a:r>
            <a:r>
              <a:rPr lang="ru-RU" sz="5000" dirty="0"/>
              <a:t>дули верхнего уровня не должны зависеть от модулей нижнего уровня; оба должны зависеть от абстракций</a:t>
            </a:r>
          </a:p>
        </p:txBody>
      </p:sp>
    </p:spTree>
    <p:extLst>
      <p:ext uri="{BB962C8B-B14F-4D97-AF65-F5344CB8AC3E}">
        <p14:creationId xmlns:p14="http://schemas.microsoft.com/office/powerpoint/2010/main" val="2187784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AFD5F-12AF-C9EC-C7D5-0D5D0950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F121-D127-1768-9D3D-3983275E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12FFB-41DE-A69B-73B6-FE218D718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5B45D-D8C9-BF04-9DF6-B4F8F1DAA13D}"/>
              </a:ext>
            </a:extLst>
          </p:cNvPr>
          <p:cNvSpPr txBox="1"/>
          <p:nvPr/>
        </p:nvSpPr>
        <p:spPr>
          <a:xfrm>
            <a:off x="4587765" y="6019512"/>
            <a:ext cx="301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Refactoring Guru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965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1630-931F-5784-FDA1-79F89467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Одиночка / </a:t>
            </a:r>
            <a:r>
              <a:rPr lang="en-US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4B61-3B3E-13AC-3A51-C2EB75D8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110" y="1825625"/>
            <a:ext cx="46376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Нужен ровно один объект, например логгер или конфиг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Единственный и неповторимый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Глобально доступный </a:t>
            </a:r>
            <a:r>
              <a:rPr lang="ru-RU" sz="1800" dirty="0">
                <a:sym typeface="Wingdings" pitchFamily="2" charset="2"/>
              </a:rPr>
              <a:t>:)</a:t>
            </a:r>
            <a:endParaRPr lang="ru-RU" sz="1800" dirty="0"/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Может не дружить с </a:t>
            </a:r>
            <a:r>
              <a:rPr lang="ru-RU" sz="1800" dirty="0" err="1"/>
              <a:t>многопоточкой</a:t>
            </a:r>
            <a:endParaRPr lang="ru-RU" sz="1800" dirty="0"/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Глобально доступный :(</a:t>
            </a:r>
          </a:p>
          <a:p>
            <a:endParaRPr lang="en-US" sz="1800" dirty="0"/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4E605F20-5985-8E39-388A-05501AEF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88" y="4001294"/>
            <a:ext cx="3730124" cy="2331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8379E-A099-A979-C3F9-652DA291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5450"/>
            <a:ext cx="5727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59AD-96AD-14D1-FAAA-73F79B16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B571-7579-FD6E-87B9-04364326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Одиночка / </a:t>
            </a:r>
            <a:r>
              <a:rPr lang="en-US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AF3A-04CF-1CAE-F885-74E79CA1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110" y="1825625"/>
            <a:ext cx="46376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5A7C3-C22C-509B-219F-DCE42423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14" y="2159794"/>
            <a:ext cx="5461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647B1-6185-5154-35D2-8D5989C8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F66A-288A-6FEC-E798-D5AFD6D8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Фабрика / </a:t>
            </a:r>
            <a:r>
              <a:rPr lang="en-US" dirty="0"/>
              <a:t>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05DF-C27D-624E-DB8D-99DC1177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93" y="1825625"/>
            <a:ext cx="45536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Подклассы решают, какой объект создать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Просто использовать</a:t>
            </a:r>
          </a:p>
          <a:p>
            <a:pPr lvl="0">
              <a:buClr>
                <a:srgbClr val="00B050"/>
              </a:buClr>
              <a:buFont typeface="System Font Regular"/>
              <a:buChar char="+"/>
              <a:defRPr/>
            </a:pPr>
            <a:r>
              <a:rPr lang="ru-RU" sz="1800" dirty="0"/>
              <a:t>Легко расширять</a:t>
            </a:r>
          </a:p>
          <a:p>
            <a:pPr lvl="0">
              <a:buClr>
                <a:srgbClr val="C00000"/>
              </a:buClr>
              <a:buFont typeface="System Font Regular"/>
              <a:buChar char="−"/>
              <a:defRPr/>
            </a:pPr>
            <a:r>
              <a:rPr lang="ru-RU" sz="1800" dirty="0"/>
              <a:t>Много новых классов</a:t>
            </a:r>
          </a:p>
          <a:p>
            <a:endParaRPr lang="en-US" sz="2000" dirty="0"/>
          </a:p>
        </p:txBody>
      </p:sp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52D11873-D05D-E586-3684-E48824F0C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05" y="4001294"/>
            <a:ext cx="3473790" cy="21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BEE89-54FC-1871-DAB8-19CD1C1D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1944"/>
            <a:ext cx="5689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C3315-3A00-E9FB-5A11-01BEFF4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B143-7B4C-5A4B-D870-0EA89B64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Фабрика / </a:t>
            </a:r>
            <a:r>
              <a:rPr lang="en-US" dirty="0"/>
              <a:t>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366F-110F-F5E0-72DA-812361BC1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93" y="1825625"/>
            <a:ext cx="45536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DDCC7-3F8A-C194-FCE6-DECCD3CF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8917"/>
            <a:ext cx="7772400" cy="33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1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</TotalTime>
  <Words>1164</Words>
  <Application>Microsoft Macintosh PowerPoint</Application>
  <PresentationFormat>Widescreen</PresentationFormat>
  <Paragraphs>222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System Font Regular</vt:lpstr>
      <vt:lpstr>Wingdings</vt:lpstr>
      <vt:lpstr>Office Theme</vt:lpstr>
      <vt:lpstr>Проектирование больших систем на С++</vt:lpstr>
      <vt:lpstr>PowerPoint Presentation</vt:lpstr>
      <vt:lpstr>Зачем они нужны</vt:lpstr>
      <vt:lpstr>Когда применять</vt:lpstr>
      <vt:lpstr>Когда не применять</vt:lpstr>
      <vt:lpstr>Одиночка / Singleton</vt:lpstr>
      <vt:lpstr>Одиночка / Singleton</vt:lpstr>
      <vt:lpstr>Фабрика / Factory</vt:lpstr>
      <vt:lpstr>Фабрика / Factory</vt:lpstr>
      <vt:lpstr>Абстрактная фабрика / Abstract Factory</vt:lpstr>
      <vt:lpstr>Абстрактная фабрика / Abstract Factory</vt:lpstr>
      <vt:lpstr>Строитель / Builder</vt:lpstr>
      <vt:lpstr>Строитель / Builder</vt:lpstr>
      <vt:lpstr>Прототип / Prototype</vt:lpstr>
      <vt:lpstr>Прототип / Prototype</vt:lpstr>
      <vt:lpstr>Адаптер / Adapter</vt:lpstr>
      <vt:lpstr>Адаптер / Adapter</vt:lpstr>
      <vt:lpstr>Мост / Bridge</vt:lpstr>
      <vt:lpstr>Мост / Bridge</vt:lpstr>
      <vt:lpstr>Мост / Bridge</vt:lpstr>
      <vt:lpstr>Композит / Composite</vt:lpstr>
      <vt:lpstr>Композит / Composite</vt:lpstr>
      <vt:lpstr>Декоратор / Decorator</vt:lpstr>
      <vt:lpstr>Декоратор / Decorator</vt:lpstr>
      <vt:lpstr>Фасад / Facade</vt:lpstr>
      <vt:lpstr>Фасад / Facade</vt:lpstr>
      <vt:lpstr>Легковес / Flyweight</vt:lpstr>
      <vt:lpstr>Легковес / Flyweight</vt:lpstr>
      <vt:lpstr>Легковес / Flyweight</vt:lpstr>
      <vt:lpstr>Легковес / Flyweight</vt:lpstr>
      <vt:lpstr>Заместитель / Proxy</vt:lpstr>
      <vt:lpstr>Заместитель / Proxy</vt:lpstr>
      <vt:lpstr>Цепочка ответственности /  Chain of Responsibility</vt:lpstr>
      <vt:lpstr>Цепочка ответственности /  Chain of Responsibility</vt:lpstr>
      <vt:lpstr>Команда / Command</vt:lpstr>
      <vt:lpstr>Команда / Command</vt:lpstr>
      <vt:lpstr>Интерпретатор / Interpreter</vt:lpstr>
      <vt:lpstr>Итератор / Iterator</vt:lpstr>
      <vt:lpstr>Итератор / Iterator</vt:lpstr>
      <vt:lpstr>Посредник / Mediator</vt:lpstr>
      <vt:lpstr>Посредник / Mediator</vt:lpstr>
      <vt:lpstr>Хранитель / Memento</vt:lpstr>
      <vt:lpstr>Хранитель / Memento</vt:lpstr>
      <vt:lpstr>Наблюдатель / Observer</vt:lpstr>
      <vt:lpstr>Наблюдатель / Observer</vt:lpstr>
      <vt:lpstr>Состояние / State</vt:lpstr>
      <vt:lpstr>Состояние / State</vt:lpstr>
      <vt:lpstr>Стратегия / Strategy</vt:lpstr>
      <vt:lpstr>Стратегия / Strategy</vt:lpstr>
      <vt:lpstr>Шаблонный метод / Template Method</vt:lpstr>
      <vt:lpstr>Шаблонный метод / Template Method</vt:lpstr>
      <vt:lpstr>Шаблонный метод / Template Method</vt:lpstr>
      <vt:lpstr>Посетитель / Visitor</vt:lpstr>
      <vt:lpstr>Посетитель / Visitor</vt:lpstr>
      <vt:lpstr>И другие</vt:lpstr>
      <vt:lpstr>Примеры «анти-паттернов»</vt:lpstr>
      <vt:lpstr>Принципы SOLID</vt:lpstr>
      <vt:lpstr>Ссылка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105</cp:revision>
  <dcterms:created xsi:type="dcterms:W3CDTF">2026-01-06T11:59:04Z</dcterms:created>
  <dcterms:modified xsi:type="dcterms:W3CDTF">2026-01-13T10:04:17Z</dcterms:modified>
</cp:coreProperties>
</file>